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9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6B1CCB-A4C4-492F-AAE5-E086ED88A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3386F06-06EF-4711-BBCF-F36BE94930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828DE3-C290-4035-9AC4-D38C8F164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7E466B-72C6-43E8-8914-5D5C02A3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74EA75-F409-4E65-B932-7324CDBA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71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42E90E0-7622-4714-AB9F-66F311F3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A5EFBDF-A6A8-45C4-A0F0-160C3CFA5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D162C0-2EBE-41C4-837B-FBD123F5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C4FA30E-7B2E-4B68-B9A7-12FC2BB6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277052A-86E8-4467-83F3-7971101E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83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E252623-F22B-4360-9379-DD370A530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AA80BD6-A7B2-428F-BB65-C627E870A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5872EB-6ABC-4B5C-AA29-11DFC20E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A0D875-50F6-41E0-B231-F212662A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450DAA-9278-4D2A-A9D1-9BF0A11B9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58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5E74CA-210A-45D3-8F68-63974AE3C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6F5DF1-6DBC-44BD-AC04-91A83391A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1DF35B-8EE4-480E-87E6-989064E9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69097F-A966-4DD7-851B-A5532E9C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423C28-B653-4D64-B5B9-18724D1D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07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59F67A-80FC-4B3C-A760-86CD2620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E0AD539-FC3C-4DA2-A5A7-556151D0B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667588-A27A-425A-A218-6DE3B731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34CDB1-C031-4554-B426-BB5914EDC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C5591C-2E53-44BB-81C6-FE0481DA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30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B6A0C-911C-467E-A336-B57820F9D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C8C5FA-1893-4EE4-B0FB-56B55EBB4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7E0D84A-9E67-4E2A-8A96-5C2EF6656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B3C63C-B01F-4667-9168-4F1451B1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DD899DA-D4B0-4730-A827-AB4D175E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D3B1D15-0470-4F63-96F2-DCFFA4A1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63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29FF77-618A-45F2-A97E-B57102305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BCAE5EB-2F89-4946-92A5-545DE1842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5F055A0-0BF4-4A90-A131-872C2BF87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788A5BD-5E6E-4D8B-9EFA-D64FFB305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4C0AB0-AEAE-407F-A619-D05C087DC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6B191A0-BCAB-415A-B349-9B469A28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DE48BFC-3763-46EC-A102-8124B08E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436C2C-3051-4845-B501-F13BCF15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24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D89583-379F-4CCD-8F6B-0DD9C55A6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892434-B7E8-4B1A-B0E8-389518223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98A1BB9-9F25-431B-A99A-D91E0416E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4185450-C16A-4CD1-A0C6-A07F6105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56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659848B-AC0D-48DE-984F-3612A79B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63C66BC-F34A-4BCA-8C80-B17FFB869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50E395D-44FE-4CFF-8864-50D219BDC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45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188C7CF-D6B1-4447-AF56-5D786BBB1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4BE007-50DA-4BDF-A0A7-417A0F2B4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56D1D83-84D4-43CB-89BD-622B9614C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CCBD0C0-2121-4FC8-B0A8-19AF95DC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280234-B7D0-43DA-9AB9-AD13C848E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32BB82-87E3-4B67-98F5-5B9648FE6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46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EF1E55-B31D-41D8-B349-FC7144723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E3FD028-4B87-4EB9-BE7C-8603D2966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3549E7-9C56-4BA1-8077-AF59F5BDB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CB41207-7C69-4ED4-A605-72182234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D5D9C8-FCEA-4951-90D5-E60BCA88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6654C3D-500C-4BDF-956B-EFDAE72E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95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9BE96A9-5840-4D29-9A4F-A41B081E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C47E2D-F4EF-4486-BB25-6B4A83FB0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A91123-8522-4314-B329-FD1E5E704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ADD6C-5082-460A-85B1-09352E24252F}" type="datetimeFigureOut">
              <a:rPr lang="tr-TR" smtClean="0"/>
              <a:t>23.12.2022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CC6EBB-1202-4335-A3B4-531D94960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84A470-F77E-4EC2-B901-931D68392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96891-1BF6-4DF9-99CF-9CBF5384C0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47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Öğrencilere, disiplin cezasını gerektiren davranış ve fiillerinin niteliklerine göre;</a:t>
            </a:r>
          </a:p>
          <a:p>
            <a:pPr marL="0" indent="0">
              <a:buNone/>
            </a:pPr>
            <a:r>
              <a:rPr lang="tr-TR" b="1" dirty="0"/>
              <a:t>a) Kınama,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b) Okuldan 1-5 gün arasında kısa süreli uzaklaştırma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c) Okul Değiştirme,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d) Örgün Eğitim Dışına Çıkarılma,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cezalarından biri verilir.</a:t>
            </a:r>
          </a:p>
        </p:txBody>
      </p:sp>
    </p:spTree>
    <p:extLst>
      <p:ext uri="{BB962C8B-B14F-4D97-AF65-F5344CB8AC3E}">
        <p14:creationId xmlns:p14="http://schemas.microsoft.com/office/powerpoint/2010/main" val="140029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81200" y="620688"/>
            <a:ext cx="8229600" cy="5703912"/>
          </a:xfrm>
        </p:spPr>
        <p:txBody>
          <a:bodyPr>
            <a:normAutofit fontScale="62500" lnSpcReduction="20000"/>
          </a:bodyPr>
          <a:lstStyle/>
          <a:p>
            <a:r>
              <a:rPr lang="tr-TR" sz="4400" b="1" dirty="0">
                <a:solidFill>
                  <a:srgbClr val="000000"/>
                </a:solidFill>
              </a:rPr>
              <a:t>Kınama Cezasını Gerektiren Davranışlar</a:t>
            </a:r>
            <a:endParaRPr lang="tr-TR" sz="44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Okulu, okul eşyasını ve çevresini kirletmek,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Yapması gereken görevleri yapmamak,</a:t>
            </a:r>
          </a:p>
          <a:p>
            <a:r>
              <a:rPr lang="tr-TR" dirty="0">
                <a:solidFill>
                  <a:srgbClr val="000000"/>
                </a:solidFill>
              </a:rPr>
              <a:t>Kılık-kıyafete ilişkin mevzuat hükümlerine uymamak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Tütün ve tütün mamullerini bulundurmak veya kullanmak,” 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Başkasına ait eşyayı izinsiz almak veya kullanmak, Yalan söylemek,</a:t>
            </a:r>
          </a:p>
          <a:p>
            <a:r>
              <a:rPr lang="tr-TR" dirty="0">
                <a:solidFill>
                  <a:srgbClr val="000000"/>
                </a:solidFill>
              </a:rPr>
              <a:t>Özürsüz devamsızlık yapmak, okula geldiği hâlde özürsüz eğitim ve öğretim faaliyetlerine, törenlere ve diğer sosyal etkinliklere katılmamak, geç katılmak </a:t>
            </a:r>
          </a:p>
          <a:p>
            <a:r>
              <a:rPr lang="tr-TR" dirty="0">
                <a:solidFill>
                  <a:srgbClr val="000000"/>
                </a:solidFill>
              </a:rPr>
              <a:t>Okul kütüphanesi, atölye, laboratuvar,  gibi yerlerden aldığı kitap, araç-gereç ve malzemeyi zamanında vermemek, eksik vermek veya kötü kullanmak, </a:t>
            </a:r>
          </a:p>
          <a:p>
            <a:r>
              <a:rPr lang="tr-TR" dirty="0">
                <a:solidFill>
                  <a:srgbClr val="000000"/>
                </a:solidFill>
              </a:rPr>
              <a:t>Dersin ve ders dışı eğitim faaliyetlerinin akışını ve düzenini bozacak davranışlarda bulunmak,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Kopya çekmek veya çekilmesine yardımcı olmak,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Yatılı okullarda pansiyona geç gelmek,”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Bilişim araçlarını amacı dışında kullanmak,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Alınan sağlık ve güvenlik tedbirlerine uymamak.</a:t>
            </a:r>
          </a:p>
          <a:p>
            <a:r>
              <a:rPr lang="tr-TR" dirty="0">
                <a:solidFill>
                  <a:srgbClr val="000000"/>
                </a:solidFill>
              </a:rPr>
              <a:t>Öğretmenin bilgisi ve kontrolü dışında bilişim araçları ile meşgul olmak ve dersin akışını bozmak.</a:t>
            </a:r>
          </a:p>
          <a:p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tr-T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solidFill>
                  <a:prstClr val="black">
                    <a:tint val="75000"/>
                  </a:prstClr>
                </a:solidFill>
              </a:rPr>
              <a:t>Hanifi ÖZEL -Psikolojik Danışman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734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81200" y="476672"/>
            <a:ext cx="8229600" cy="5847928"/>
          </a:xfrm>
        </p:spPr>
        <p:txBody>
          <a:bodyPr>
            <a:normAutofit fontScale="62500" lnSpcReduction="20000"/>
          </a:bodyPr>
          <a:lstStyle/>
          <a:p>
            <a:r>
              <a:rPr lang="tr-TR" sz="4400" b="1" dirty="0">
                <a:solidFill>
                  <a:srgbClr val="000000"/>
                </a:solidFill>
              </a:rPr>
              <a:t>Okuldan 1-5 gün arasında kısa süreli uzaklaştırma cezasını gerektiren fiil ve davranışlar</a:t>
            </a:r>
            <a:endParaRPr lang="tr-TR" sz="44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Kişilere, arkadaşlarına ve okul çalışanlarına sözle, davranışla veya sosyal medya üzerinden hakaret etmek, paylaşmak, yaymak veya başkalarını bu davranışa kışkırtmak,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Pansiyonun düzenini bozmak, pansiyonu terk etmek, gece izinsiz dışarıda kalmak,</a:t>
            </a:r>
          </a:p>
          <a:p>
            <a:r>
              <a:rPr lang="tr-TR" dirty="0">
                <a:solidFill>
                  <a:srgbClr val="000000"/>
                </a:solidFill>
              </a:rPr>
              <a:t>Kişileri veya grupları dil, ırk, cinsiyet, siyasi düşünce, felsefi ve dini inançlarına göre ayırmayı, kınamayı, kötülemeyi amaçlayan davranışlarda bulunmak</a:t>
            </a:r>
          </a:p>
          <a:p>
            <a:r>
              <a:rPr lang="tr-TR" dirty="0">
                <a:solidFill>
                  <a:srgbClr val="000000"/>
                </a:solidFill>
              </a:rPr>
              <a:t>Bilişim araçları veya sosyal medya yoluyla eğitim ve öğretim faaliyetlerine ve kişilere zarar vermek,”</a:t>
            </a:r>
          </a:p>
          <a:p>
            <a:r>
              <a:rPr lang="tr-TR" dirty="0">
                <a:solidFill>
                  <a:srgbClr val="000000"/>
                </a:solidFill>
              </a:rPr>
              <a:t>Özürsüz devamsızlık yapmayı, okula geldiği hâlde özürsüz olarak derse girmemeyi törenlere ve diğer sosyal etkinliklere katılmamayı, geç katılmayı veya erken ayrılmayı alışkanlık haline getirmek,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Kavga etmek, başkalarına fiili şiddet uygulamak,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Toplu kopya çekmek veya çekilmesine yardımcı olmak,</a:t>
            </a:r>
          </a:p>
          <a:p>
            <a:r>
              <a:rPr lang="tr-TR" dirty="0">
                <a:solidFill>
                  <a:srgbClr val="000000"/>
                </a:solidFill>
              </a:rPr>
              <a:t>Millî ve manevi değerlere, genel ahlak ve adaba uygun olmayan, yanlış algı oluşturabilecek tutum ve davranışlarda bulunmak</a:t>
            </a:r>
          </a:p>
          <a:p>
            <a:r>
              <a:rPr lang="tr-TR" dirty="0">
                <a:solidFill>
                  <a:srgbClr val="000000"/>
                </a:solidFill>
              </a:rPr>
              <a:t>Okuldan kısa süreli uzaklaştırma cezası alan öğrenciler ceza süresince okula devam ettirilmez. Bu süre özürlü devamsızlıktan sayılır.</a:t>
            </a: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tr-T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solidFill>
                  <a:prstClr val="black">
                    <a:tint val="75000"/>
                  </a:prstClr>
                </a:solidFill>
              </a:rPr>
              <a:t>Hanifi ÖZEL -Psikolojik Danışman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901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981200" y="476672"/>
            <a:ext cx="8229600" cy="5847928"/>
          </a:xfrm>
        </p:spPr>
        <p:txBody>
          <a:bodyPr>
            <a:normAutofit fontScale="70000" lnSpcReduction="20000"/>
          </a:bodyPr>
          <a:lstStyle/>
          <a:p>
            <a:r>
              <a:rPr lang="tr-TR" sz="4000" b="1" dirty="0">
                <a:solidFill>
                  <a:srgbClr val="000000"/>
                </a:solidFill>
              </a:rPr>
              <a:t>Okul Değiştirme Cezasını Gerektiren Fiil ve Davranışlar</a:t>
            </a:r>
            <a:endParaRPr lang="tr-TR" sz="40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Okul çalışanlarının görevlerini yapmalarına engel olmak,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Hırsızlık yapmak, yaptırmak ve yapılmasına yardımcı olmak,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Okulla ilişkisi olmayan kişileri, okulda veya eklentilerinde barındırmak,</a:t>
            </a:r>
          </a:p>
          <a:p>
            <a:r>
              <a:rPr lang="tr-TR" dirty="0">
                <a:solidFill>
                  <a:srgbClr val="000000"/>
                </a:solidFill>
              </a:rPr>
              <a:t>Resmî belgelerde değişiklik yapmak; sahte belge düzenlemek ve kullanmak ve başkalarını yararlandırmak,”</a:t>
            </a:r>
          </a:p>
          <a:p>
            <a:r>
              <a:rPr lang="tr-TR" dirty="0">
                <a:solidFill>
                  <a:srgbClr val="000000"/>
                </a:solidFill>
              </a:rPr>
              <a:t>Okul sınırları içinde herhangi bir yeri, izinsiz olarak eğitim ve öğretim amaçları dışında kullanmak veya kullanılmasına yardımcı olmak,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Okula ait taşınır veya taşınmaz mallara zarar vermek,</a:t>
            </a:r>
          </a:p>
          <a:p>
            <a:r>
              <a:rPr lang="tr-TR" dirty="0">
                <a:solidFill>
                  <a:srgbClr val="000000"/>
                </a:solidFill>
              </a:rPr>
              <a:t>Ders, sınav, uygulama ve diğer faaliyetlerin yapılmasını engellemek veya arkadaşlarını bu eylemlere katılmaya kışkırtmak,</a:t>
            </a:r>
          </a:p>
          <a:p>
            <a:r>
              <a:rPr lang="tr-TR" dirty="0">
                <a:solidFill>
                  <a:srgbClr val="000000"/>
                </a:solidFill>
              </a:rPr>
              <a:t>Eğitim ve öğretim ortamına yaralayıcı, öldürücü silah ve patlayıcı madde ile her türlü aletleri getirmek veya bunları bulundurmak,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Zor kullanarak veya tehditle kopya çekmek veya çekilmesini sağlamak,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Bağımlılık yapan zararlı maddeleri bulundurmak veya kullanmak,</a:t>
            </a:r>
          </a:p>
          <a:p>
            <a:r>
              <a:rPr lang="tr-TR" dirty="0">
                <a:solidFill>
                  <a:srgbClr val="000000"/>
                </a:solidFill>
                <a:latin typeface="Arial"/>
              </a:rPr>
              <a:t>Yerine başkasını sınava sokmak, başkasının yerine sınava girmek,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8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sz="1800" dirty="0">
              <a:solidFill>
                <a:srgbClr val="000000"/>
              </a:solidFill>
            </a:endParaRPr>
          </a:p>
          <a:p>
            <a:r>
              <a:rPr lang="tr-TR" b="1" dirty="0">
                <a:solidFill>
                  <a:srgbClr val="000000"/>
                </a:solidFill>
              </a:rPr>
              <a:t>Bilişim araçları veya sosyal medya yoluyla eğitim ve öğretimi engellemek, kişilere ağır derecede maddi ve manevi zarar vermek,”</a:t>
            </a:r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Bir kimseyi ya da grubu suç sayılan bir eylemi yapmaya, böyle eylemlere katılmaya, yalan bildirimde bulunmaya veya suçu yüklenmeye zorlamak,</a:t>
            </a:r>
          </a:p>
          <a:p>
            <a:r>
              <a:rPr lang="tr-TR" dirty="0">
                <a:solidFill>
                  <a:srgbClr val="000000"/>
                </a:solidFill>
              </a:rPr>
              <a:t>Zor kullanarak başkasına ait mal ve eşyaya el koymak, başkalarını bu işleri yapmaya zorlamak,</a:t>
            </a:r>
          </a:p>
          <a:p>
            <a:r>
              <a:rPr lang="tr-TR" b="1" dirty="0">
                <a:solidFill>
                  <a:srgbClr val="000000"/>
                </a:solidFill>
              </a:rPr>
              <a:t>Genel ahlak ve adaba uygun olmayan, yanlış algı oluşturabilecek tutum ve davranışları alışkanlık hâline getirmek,</a:t>
            </a:r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Kişilere, arkadaşlarına ve okul çalışanlarına; söz ve davranışlarla sarkıntılık yapmak, iftira etmek, başkalarını bu davranışlara kışkırtmak veya zorlamak, yapılan bu fiilleri sosyal medya yoluyla paylaşmak, yaymak,</a:t>
            </a:r>
          </a:p>
          <a:p>
            <a:r>
              <a:rPr lang="tr-TR" dirty="0">
                <a:solidFill>
                  <a:srgbClr val="000000"/>
                </a:solidFill>
              </a:rPr>
              <a:t>Pansiyon düzenini bozmayı, pansiyonu terk etmeyi ve gece izinsiz dışarıda kalmayı alışkanlık hâline getirmek,”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tr-T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solidFill>
                  <a:prstClr val="black">
                    <a:tint val="75000"/>
                  </a:prstClr>
                </a:solidFill>
              </a:rPr>
              <a:t>Hanifi ÖZEL -Psikolojik Danışman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626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000" dirty="0">
                <a:solidFill>
                  <a:srgbClr val="000000"/>
                </a:solidFill>
              </a:rPr>
              <a:t>Örgün Eğitim Dışına Çıkarma cezasını gerektiren davranışlar</a:t>
            </a:r>
          </a:p>
          <a:p>
            <a:r>
              <a:rPr lang="tr-TR" dirty="0">
                <a:solidFill>
                  <a:srgbClr val="000000"/>
                </a:solidFill>
              </a:rPr>
              <a:t>Bağımlılık yapan zararlı maddelerin ticaretini yapmak,</a:t>
            </a:r>
          </a:p>
          <a:p>
            <a:r>
              <a:rPr lang="tr-TR" dirty="0">
                <a:solidFill>
                  <a:srgbClr val="000000"/>
                </a:solidFill>
              </a:rPr>
              <a:t>Okul içinde ve dışında tek veya toplu hâlde okulun yönetici, öğretmen, eğitici personel, memur ve diğer personeline karşı saldırıda bulunmak, bu gibi hareketleri düzenlemek veya kışkırtmak, </a:t>
            </a:r>
          </a:p>
          <a:p>
            <a:r>
              <a:rPr lang="tr-TR" dirty="0">
                <a:solidFill>
                  <a:srgbClr val="000000"/>
                </a:solidFill>
              </a:rPr>
              <a:t>Okul çalışanlarının görevlerini yapmalarına engel olmak için fiili saldırıda bulunmak ve başkalarını bu yöndeki eylemlere kışkırtmak, </a:t>
            </a:r>
          </a:p>
          <a:p>
            <a:r>
              <a:rPr lang="tr-TR" dirty="0">
                <a:solidFill>
                  <a:srgbClr val="000000"/>
                </a:solidFill>
              </a:rPr>
              <a:t>Okulun taşınır veya taşınmaz mallarını kasıtlı olarak tahrip etmek,</a:t>
            </a:r>
          </a:p>
          <a:p>
            <a:r>
              <a:rPr lang="tr-TR" dirty="0">
                <a:solidFill>
                  <a:srgbClr val="000000"/>
                </a:solidFill>
              </a:rPr>
              <a:t>Yaralayıcı, öldürücü her türlü alet, silah, patlayıcı maddeleri kullanmak suretiyle bir kimseyi yaralamaya teşebbüs etmek, yaralamak, öldürmek, maddi veya manevi zarara yol açmak,</a:t>
            </a:r>
          </a:p>
          <a:p>
            <a:r>
              <a:rPr lang="tr-TR" dirty="0">
                <a:solidFill>
                  <a:srgbClr val="000000"/>
                </a:solidFill>
              </a:rPr>
              <a:t>Bilişim araçları yoluyla; bölücü, yıkıcı, ahlak dışı ve şiddeti özendiren sesli, sözlü, yazılı ve görüntülü içerikler oluşturmak, bunları çoğaltmak, yaymak ve ticaretini yapmak.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tr-T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solidFill>
                  <a:prstClr val="black">
                    <a:tint val="75000"/>
                  </a:prstClr>
                </a:solidFill>
              </a:rPr>
              <a:t>Hanifi ÖZEL -Psikolojik Danışman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186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z="3600" b="1" dirty="0">
                <a:solidFill>
                  <a:srgbClr val="000000"/>
                </a:solidFill>
              </a:rPr>
              <a:t>Cezaya neden olan davranış ve fiilin tekrarlanması</a:t>
            </a:r>
            <a:endParaRPr lang="nb-NO" sz="3600" dirty="0">
              <a:solidFill>
                <a:srgbClr val="000000"/>
              </a:solidFill>
            </a:endParaRPr>
          </a:p>
          <a:p>
            <a:r>
              <a:rPr lang="tr-TR" b="1" dirty="0">
                <a:solidFill>
                  <a:srgbClr val="000000"/>
                </a:solidFill>
              </a:rPr>
              <a:t>Disiplin cezası verilmesine sebep olmuş bir fiil veya davranışın bir öğretim yılı içerisinde tekrarında bir derece ağır ceza uygulanır.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tr-T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solidFill>
                  <a:prstClr val="black">
                    <a:tint val="75000"/>
                  </a:prstClr>
                </a:solidFill>
              </a:rPr>
              <a:t>Hanifi ÖZEL -Psikolojik Danışman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8090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804</Words>
  <Application>Microsoft Office PowerPoint</Application>
  <PresentationFormat>Geniş ekran</PresentationFormat>
  <Paragraphs>63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1</cp:revision>
  <dcterms:created xsi:type="dcterms:W3CDTF">2022-12-23T08:53:35Z</dcterms:created>
  <dcterms:modified xsi:type="dcterms:W3CDTF">2022-12-23T08:53:55Z</dcterms:modified>
</cp:coreProperties>
</file>